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sldIdLst>
    <p:sldId id="368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40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/>
              <a:t>Lecture 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Die </a:t>
            </a:r>
            <a:r>
              <a:rPr lang="en-US" dirty="0"/>
              <a:t>Casting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permanent mold casting process in which molten metal is injected into mold cavity under high pressure  </a:t>
            </a:r>
          </a:p>
          <a:p>
            <a:pPr lvl="1"/>
            <a:r>
              <a:rPr lang="en-US" dirty="0"/>
              <a:t>Pressure is maintained during solidification, then mold is opened and part is removed  </a:t>
            </a:r>
          </a:p>
          <a:p>
            <a:pPr lvl="1"/>
            <a:r>
              <a:rPr lang="en-US" dirty="0"/>
              <a:t>Molds in this casting operation are called </a:t>
            </a:r>
            <a:r>
              <a:rPr lang="en-US" i="1" dirty="0"/>
              <a:t>dies</a:t>
            </a:r>
            <a:r>
              <a:rPr lang="en-US" dirty="0"/>
              <a:t>; hence the name die casting  </a:t>
            </a:r>
          </a:p>
          <a:p>
            <a:pPr lvl="1"/>
            <a:r>
              <a:rPr lang="en-US" dirty="0"/>
              <a:t>Use of high pressure to force metal into die cavity is what distinguishes this from other permanent mold processes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16659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6400800" cy="1447800"/>
          </a:xfrm>
        </p:spPr>
        <p:txBody>
          <a:bodyPr/>
          <a:lstStyle/>
          <a:p>
            <a:r>
              <a:rPr lang="en-US"/>
              <a:t>Cold‑Chamber Die Casting Cycle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(3) Ram is withdrawn, die is opened, and part is ejected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124200"/>
            <a:ext cx="5410200" cy="2922506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0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Molds for Die Casting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Usually made of tool steel, mold steel, or </a:t>
            </a:r>
            <a:r>
              <a:rPr lang="en-US" dirty="0" err="1"/>
              <a:t>maraging</a:t>
            </a:r>
            <a:r>
              <a:rPr lang="en-US" dirty="0"/>
              <a:t> steel  </a:t>
            </a:r>
          </a:p>
          <a:p>
            <a:r>
              <a:rPr lang="en-US" dirty="0"/>
              <a:t>Tungsten and molybdenum (good refractory qualities) used to die cast steel and cast iron  </a:t>
            </a:r>
          </a:p>
          <a:p>
            <a:r>
              <a:rPr lang="en-US" dirty="0"/>
              <a:t>Ejector pins required to remove part from die when it opens  </a:t>
            </a:r>
          </a:p>
          <a:p>
            <a:r>
              <a:rPr lang="en-US" dirty="0"/>
              <a:t>Lubricants must be sprayed onto cavity surfaces to prevent sticking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3046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756606"/>
            <a:ext cx="5280416" cy="5186993"/>
          </a:xfrm>
        </p:spPr>
      </p:pic>
      <p:sp>
        <p:nvSpPr>
          <p:cNvPr id="6" name="TextBox 5"/>
          <p:cNvSpPr txBox="1"/>
          <p:nvPr/>
        </p:nvSpPr>
        <p:spPr>
          <a:xfrm>
            <a:off x="685800" y="2438400"/>
            <a:ext cx="259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die casting that measures about 400 mm diagonally for a truck cab floor (courtesy of </a:t>
            </a:r>
          </a:p>
          <a:p>
            <a:r>
              <a:rPr lang="en-US" sz="2000" dirty="0" smtClean="0"/>
              <a:t>George E. Kane Manufacturing Technology Laboratory) </a:t>
            </a:r>
            <a:endParaRPr lang="en-US" sz="2000" dirty="0"/>
          </a:p>
        </p:txBody>
      </p:sp>
      <p:pic>
        <p:nvPicPr>
          <p:cNvPr id="7" name="Picture 6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66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Die Casting:</a:t>
            </a:r>
            <a:br>
              <a:rPr lang="en-US"/>
            </a:br>
            <a:r>
              <a:rPr lang="en-US"/>
              <a:t>Advantages and Limitations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9248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Economical for large production quantities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 accuracy and surface finish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Thin sections possible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Rapid cooling means small grain size and good strength in casting</a:t>
            </a:r>
          </a:p>
          <a:p>
            <a:pPr>
              <a:lnSpc>
                <a:spcPct val="90000"/>
              </a:lnSpc>
            </a:pPr>
            <a:r>
              <a:rPr lang="en-US" dirty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Generally limited to metals with low metal points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Part geometry must allow removal from die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6605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Die Casting Machines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Designed to hold and accurately close two mold halves and keep them closed while liquid metal is forced into cavity  </a:t>
            </a:r>
          </a:p>
          <a:p>
            <a:pPr marL="457200" indent="-457200"/>
            <a:r>
              <a:rPr lang="en-US" dirty="0"/>
              <a:t>Two main types: </a:t>
            </a:r>
          </a:p>
          <a:p>
            <a:pPr marL="914400" lvl="1" indent="-457200">
              <a:buFont typeface="Symbol" pitchFamily="18" charset="2"/>
              <a:buAutoNum type="arabicPeriod"/>
            </a:pPr>
            <a:r>
              <a:rPr lang="en-US" dirty="0"/>
              <a:t>Hot‑chamber machine</a:t>
            </a:r>
          </a:p>
          <a:p>
            <a:pPr marL="914400" lvl="1" indent="-457200">
              <a:buFont typeface="Symbol" pitchFamily="18" charset="2"/>
              <a:buAutoNum type="arabicPeriod"/>
            </a:pPr>
            <a:r>
              <a:rPr lang="en-US" dirty="0"/>
              <a:t>Cold‑chamber machine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4238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Hot-Chamber Die Casting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Metal is melted in a container, and a piston injects liquid metal under high pressure into the die  </a:t>
            </a:r>
          </a:p>
          <a:p>
            <a:pPr lvl="1"/>
            <a:r>
              <a:rPr lang="en-US" dirty="0"/>
              <a:t>High production rates </a:t>
            </a:r>
          </a:p>
          <a:p>
            <a:pPr lvl="2"/>
            <a:r>
              <a:rPr lang="en-US" dirty="0"/>
              <a:t>500 parts per hour not uncommon  </a:t>
            </a:r>
          </a:p>
          <a:p>
            <a:pPr lvl="1"/>
            <a:r>
              <a:rPr lang="en-US" dirty="0"/>
              <a:t>Applications limited to low melting‑point metals that do not chemically attack plunger and other mechanical components  </a:t>
            </a:r>
          </a:p>
          <a:p>
            <a:pPr lvl="1"/>
            <a:r>
              <a:rPr lang="en-US" dirty="0"/>
              <a:t>Casting metals: zinc, tin, lead, and magnesium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7226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Hot-Chamber Die Casting</a:t>
            </a:r>
          </a:p>
        </p:txBody>
      </p:sp>
      <p:sp>
        <p:nvSpPr>
          <p:cNvPr id="3399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2971800" cy="4038600"/>
          </a:xfrm>
        </p:spPr>
        <p:txBody>
          <a:bodyPr/>
          <a:lstStyle/>
          <a:p>
            <a:r>
              <a:rPr lang="en-US"/>
              <a:t>Hot‑chamber die casting cycle: (1) with die closed and plunger withdrawn, molten metal flows into the chamber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2286000"/>
            <a:ext cx="4971875" cy="36576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40392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Hot-Chamber Die Casting</a:t>
            </a:r>
          </a:p>
        </p:txBody>
      </p:sp>
      <p:sp>
        <p:nvSpPr>
          <p:cNvPr id="3409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581400" cy="4038600"/>
          </a:xfrm>
        </p:spPr>
        <p:txBody>
          <a:bodyPr/>
          <a:lstStyle/>
          <a:p>
            <a:r>
              <a:rPr lang="en-US"/>
              <a:t>(2) plunger forces metal in chamber to flow into die, maintaining pressure during cooling and solidification.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362200"/>
            <a:ext cx="3429000" cy="3471635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79666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Hot-Chamber Die Casting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048000" cy="3886200"/>
          </a:xfrm>
        </p:spPr>
        <p:txBody>
          <a:bodyPr/>
          <a:lstStyle/>
          <a:p>
            <a:r>
              <a:rPr lang="en-US"/>
              <a:t>(3) Plunger is withdrawn, die is opened, and casting is ejected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09800"/>
            <a:ext cx="4038600" cy="3689944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26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Cold‑Chamber Die Casting Machine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53400" cy="3733800"/>
          </a:xfrm>
        </p:spPr>
        <p:txBody>
          <a:bodyPr/>
          <a:lstStyle/>
          <a:p>
            <a:r>
              <a:rPr lang="en-US" dirty="0"/>
              <a:t>Molten metal is poured into unheated chamber from external melting container, and a piston injects metal under high pressure into die cavity  </a:t>
            </a:r>
          </a:p>
          <a:p>
            <a:pPr lvl="1"/>
            <a:r>
              <a:rPr lang="en-US" dirty="0"/>
              <a:t>High production but not usually as fast as hot‑chamber machines because of pouring step  </a:t>
            </a:r>
          </a:p>
          <a:p>
            <a:pPr lvl="1"/>
            <a:r>
              <a:rPr lang="en-US" dirty="0"/>
              <a:t>Casting metals: aluminum, brass, and magnesium alloys  </a:t>
            </a:r>
          </a:p>
          <a:p>
            <a:pPr lvl="1"/>
            <a:r>
              <a:rPr lang="en-US" dirty="0"/>
              <a:t>Advantages of hot‑chamber process favor its use on low melting‑point alloys (zinc, tin, lead)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61685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33600" y="609600"/>
            <a:ext cx="6324600" cy="1447800"/>
          </a:xfrm>
        </p:spPr>
        <p:txBody>
          <a:bodyPr/>
          <a:lstStyle/>
          <a:p>
            <a:r>
              <a:rPr lang="en-US"/>
              <a:t>Cold‑Chamber Die Casting Cycle</a:t>
            </a:r>
          </a:p>
        </p:txBody>
      </p:sp>
      <p:sp>
        <p:nvSpPr>
          <p:cNvPr id="342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53400" cy="4038600"/>
          </a:xfrm>
        </p:spPr>
        <p:txBody>
          <a:bodyPr/>
          <a:lstStyle/>
          <a:p>
            <a:r>
              <a:rPr lang="en-US"/>
              <a:t>(1) With die closed and ram withdrawn, molten metal is poured into the chamber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509" y="3200400"/>
            <a:ext cx="5181421" cy="29718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31743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09600"/>
            <a:ext cx="6324600" cy="1447800"/>
          </a:xfrm>
        </p:spPr>
        <p:txBody>
          <a:bodyPr/>
          <a:lstStyle/>
          <a:p>
            <a:r>
              <a:rPr lang="en-US"/>
              <a:t>Cold‑Chamber Die Casting Cycle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(2) Ram forces metal to flow into die, maintaining pressure during cooling and solidification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99" y="3124200"/>
            <a:ext cx="5388428" cy="251460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4117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412</TotalTime>
  <Words>474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MfgBook-4e</vt:lpstr>
      <vt:lpstr>Lecture Eight Die Casting</vt:lpstr>
      <vt:lpstr>Die Casting Machines</vt:lpstr>
      <vt:lpstr>Hot-Chamber Die Casting</vt:lpstr>
      <vt:lpstr>Hot-Chamber Die Casting</vt:lpstr>
      <vt:lpstr>Hot-Chamber Die Casting</vt:lpstr>
      <vt:lpstr>Hot-Chamber Die Casting</vt:lpstr>
      <vt:lpstr>Cold‑Chamber Die Casting Machine</vt:lpstr>
      <vt:lpstr>Cold‑Chamber Die Casting Cycle</vt:lpstr>
      <vt:lpstr>Cold‑Chamber Die Casting Cycle</vt:lpstr>
      <vt:lpstr>Cold‑Chamber Die Casting Cycle</vt:lpstr>
      <vt:lpstr>Molds for Die Casting</vt:lpstr>
      <vt:lpstr>PowerPoint Presentation</vt:lpstr>
      <vt:lpstr>Die Casting: Advantages and Limitations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2018-12-05T18:38:58Z</dcterms:modified>
</cp:coreProperties>
</file>