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5"/>
  </p:notesMasterIdLst>
  <p:sldIdLst>
    <p:sldId id="368" r:id="rId2"/>
    <p:sldId id="369" r:id="rId3"/>
    <p:sldId id="370" r:id="rId4"/>
    <p:sldId id="371" r:id="rId5"/>
    <p:sldId id="372" r:id="rId6"/>
    <p:sldId id="373" r:id="rId7"/>
    <p:sldId id="374" r:id="rId8"/>
    <p:sldId id="375" r:id="rId9"/>
    <p:sldId id="376" r:id="rId10"/>
    <p:sldId id="377" r:id="rId11"/>
    <p:sldId id="378" r:id="rId12"/>
    <p:sldId id="379" r:id="rId13"/>
    <p:sldId id="380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5" autoAdjust="0"/>
    <p:restoredTop sz="98305" autoAdjust="0"/>
  </p:normalViewPr>
  <p:slideViewPr>
    <p:cSldViewPr>
      <p:cViewPr>
        <p:scale>
          <a:sx n="70" d="100"/>
          <a:sy n="70" d="100"/>
        </p:scale>
        <p:origin x="-1140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005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18BF546-FC89-4605-974D-B49531E78EF5}" type="datetimeFigureOut">
              <a:rPr lang="en-US"/>
              <a:pPr>
                <a:defRPr/>
              </a:pPr>
              <a:t>12/5/2018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5C0B793-8CA9-4F97-B30D-8CB5A4AA3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403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609600"/>
            <a:ext cx="6172200" cy="1447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0" y="609600"/>
            <a:ext cx="6172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folHlink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  <p:pic>
        <p:nvPicPr>
          <p:cNvPr id="1029" name="Picture 5" descr="C:\My Documents\Courses\IE344\TurningOp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85800" y="609600"/>
            <a:ext cx="13081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2057400"/>
            <a:ext cx="7772400" cy="0"/>
          </a:xfrm>
          <a:prstGeom prst="line">
            <a:avLst/>
          </a:prstGeom>
          <a:noFill/>
          <a:ln w="19050">
            <a:solidFill>
              <a:srgbClr val="0066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66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b="1" dirty="0" smtClean="0"/>
              <a:t>Lecture Eight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Die </a:t>
            </a:r>
            <a:r>
              <a:rPr lang="en-US" dirty="0"/>
              <a:t>Casting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permanent mold casting process in which molten metal is injected into mold cavity under high pressure  </a:t>
            </a:r>
          </a:p>
          <a:p>
            <a:pPr lvl="1"/>
            <a:r>
              <a:rPr lang="en-US" dirty="0"/>
              <a:t>Pressure is maintained during solidification, then mold is opened and part is removed  </a:t>
            </a:r>
          </a:p>
          <a:p>
            <a:pPr lvl="1"/>
            <a:r>
              <a:rPr lang="en-US" dirty="0"/>
              <a:t>Molds in this casting operation are called </a:t>
            </a:r>
            <a:r>
              <a:rPr lang="en-US" i="1" dirty="0"/>
              <a:t>dies</a:t>
            </a:r>
            <a:r>
              <a:rPr lang="en-US" dirty="0"/>
              <a:t>; hence the name die casting  </a:t>
            </a:r>
          </a:p>
          <a:p>
            <a:pPr lvl="1"/>
            <a:r>
              <a:rPr lang="en-US" dirty="0"/>
              <a:t>Use of high pressure to force metal into die cavity is what distinguishes this from other permanent mold processes  </a:t>
            </a: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166594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609600"/>
            <a:ext cx="6400800" cy="1447800"/>
          </a:xfrm>
        </p:spPr>
        <p:txBody>
          <a:bodyPr/>
          <a:lstStyle/>
          <a:p>
            <a:r>
              <a:rPr lang="en-US"/>
              <a:t>Cold‑Chamber Die Casting Cycle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(3) Ram is withdrawn, die is opened, and part is ejected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124200"/>
            <a:ext cx="5410200" cy="2922506"/>
          </a:xfrm>
          <a:prstGeom prst="rect">
            <a:avLst/>
          </a:prstGeom>
        </p:spPr>
      </p:pic>
      <p:pic>
        <p:nvPicPr>
          <p:cNvPr id="5" name="Picture 4" descr="photo.jp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505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/>
              <a:t>Molds for Die Casting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Usually made of tool steel, mold steel, or </a:t>
            </a:r>
            <a:r>
              <a:rPr lang="en-US" dirty="0" err="1"/>
              <a:t>maraging</a:t>
            </a:r>
            <a:r>
              <a:rPr lang="en-US" dirty="0"/>
              <a:t> steel  </a:t>
            </a:r>
          </a:p>
          <a:p>
            <a:r>
              <a:rPr lang="en-US" dirty="0"/>
              <a:t>Tungsten and molybdenum (good refractory qualities) used to die cast steel and cast iron  </a:t>
            </a:r>
          </a:p>
          <a:p>
            <a:r>
              <a:rPr lang="en-US" dirty="0"/>
              <a:t>Ejector pins required to remove part from die when it opens  </a:t>
            </a:r>
          </a:p>
          <a:p>
            <a:r>
              <a:rPr lang="en-US" dirty="0"/>
              <a:t>Lubricants must be sprayed onto cavity surfaces to prevent sticking  </a:t>
            </a: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230463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756606"/>
            <a:ext cx="5280416" cy="5186993"/>
          </a:xfrm>
        </p:spPr>
      </p:pic>
      <p:sp>
        <p:nvSpPr>
          <p:cNvPr id="6" name="TextBox 5"/>
          <p:cNvSpPr txBox="1"/>
          <p:nvPr/>
        </p:nvSpPr>
        <p:spPr>
          <a:xfrm>
            <a:off x="685800" y="2438400"/>
            <a:ext cx="2590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die casting that measures about 400 mm diagonally for a truck cab floor (courtesy of </a:t>
            </a:r>
          </a:p>
          <a:p>
            <a:r>
              <a:rPr lang="en-US" sz="2000" dirty="0" smtClean="0"/>
              <a:t>George E. Kane Manufacturing Technology Laboratory) </a:t>
            </a:r>
            <a:endParaRPr lang="en-US" sz="2000" dirty="0"/>
          </a:p>
        </p:txBody>
      </p:sp>
      <p:pic>
        <p:nvPicPr>
          <p:cNvPr id="7" name="Picture 6" descr="photo.jp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662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/>
              <a:t>Die Casting:</a:t>
            </a:r>
            <a:br>
              <a:rPr lang="en-US"/>
            </a:br>
            <a:r>
              <a:rPr lang="en-US"/>
              <a:t>Advantages and Limitations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9248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Advantages: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Economical for large production quantities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Good accuracy and surface finish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Thin sections possible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Rapid cooling means small grain size and good strength in casting</a:t>
            </a:r>
          </a:p>
          <a:p>
            <a:pPr>
              <a:lnSpc>
                <a:spcPct val="90000"/>
              </a:lnSpc>
            </a:pPr>
            <a:r>
              <a:rPr lang="en-US" dirty="0"/>
              <a:t>Disadvantages: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Generally limited to metals with low metal points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Part geometry must allow removal from die</a:t>
            </a: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666054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/>
              <a:t>Die Casting Machines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US" dirty="0"/>
              <a:t>Designed to hold and accurately close two mold halves and keep them closed while liquid metal is forced into cavity  </a:t>
            </a:r>
          </a:p>
          <a:p>
            <a:pPr marL="457200" indent="-457200"/>
            <a:r>
              <a:rPr lang="en-US" dirty="0"/>
              <a:t>Two main types: </a:t>
            </a:r>
          </a:p>
          <a:p>
            <a:pPr marL="914400" lvl="1" indent="-457200">
              <a:buFont typeface="Symbol" pitchFamily="18" charset="2"/>
              <a:buAutoNum type="arabicPeriod"/>
            </a:pPr>
            <a:r>
              <a:rPr lang="en-US" dirty="0"/>
              <a:t>Hot‑chamber machine</a:t>
            </a:r>
          </a:p>
          <a:p>
            <a:pPr marL="914400" lvl="1" indent="-457200">
              <a:buFont typeface="Symbol" pitchFamily="18" charset="2"/>
              <a:buAutoNum type="arabicPeriod"/>
            </a:pPr>
            <a:r>
              <a:rPr lang="en-US" dirty="0"/>
              <a:t>Cold‑chamber machine </a:t>
            </a: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342381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/>
              <a:t>Hot-Chamber Die Casting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Metal is melted in a container, and a piston injects liquid metal under high pressure into the die  </a:t>
            </a:r>
          </a:p>
          <a:p>
            <a:pPr lvl="1"/>
            <a:r>
              <a:rPr lang="en-US" dirty="0"/>
              <a:t>High production rates </a:t>
            </a:r>
          </a:p>
          <a:p>
            <a:pPr lvl="2"/>
            <a:r>
              <a:rPr lang="en-US" dirty="0"/>
              <a:t>500 parts per hour not uncommon  </a:t>
            </a:r>
          </a:p>
          <a:p>
            <a:pPr lvl="1"/>
            <a:r>
              <a:rPr lang="en-US" dirty="0"/>
              <a:t>Applications limited to low melting‑point metals that do not chemically attack plunger and other mechanical components  </a:t>
            </a:r>
          </a:p>
          <a:p>
            <a:pPr lvl="1"/>
            <a:r>
              <a:rPr lang="en-US" dirty="0"/>
              <a:t>Casting metals: zinc, tin, lead, and magnesium  </a:t>
            </a: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72262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Hot-Chamber Die Casting</a:t>
            </a:r>
          </a:p>
        </p:txBody>
      </p:sp>
      <p:sp>
        <p:nvSpPr>
          <p:cNvPr id="33997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2971800" cy="4038600"/>
          </a:xfrm>
        </p:spPr>
        <p:txBody>
          <a:bodyPr/>
          <a:lstStyle/>
          <a:p>
            <a:r>
              <a:rPr lang="en-US"/>
              <a:t>Hot‑chamber die casting cycle: (1) with die closed and plunger withdrawn, molten metal flows into the chamber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9" y="2286000"/>
            <a:ext cx="4971875" cy="3657600"/>
          </a:xfrm>
          <a:prstGeom prst="rect">
            <a:avLst/>
          </a:prstGeom>
        </p:spPr>
      </p:pic>
      <p:pic>
        <p:nvPicPr>
          <p:cNvPr id="5" name="Picture 4" descr="photo.jp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403925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Hot-Chamber Die Casting</a:t>
            </a:r>
          </a:p>
        </p:txBody>
      </p:sp>
      <p:sp>
        <p:nvSpPr>
          <p:cNvPr id="3409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3581400" cy="4038600"/>
          </a:xfrm>
        </p:spPr>
        <p:txBody>
          <a:bodyPr/>
          <a:lstStyle/>
          <a:p>
            <a:r>
              <a:rPr lang="en-US"/>
              <a:t>(2) plunger forces metal in chamber to flow into die, maintaining pressure during cooling and solidification.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362200"/>
            <a:ext cx="3429000" cy="3471635"/>
          </a:xfrm>
          <a:prstGeom prst="rect">
            <a:avLst/>
          </a:prstGeom>
        </p:spPr>
      </p:pic>
      <p:pic>
        <p:nvPicPr>
          <p:cNvPr id="5" name="Picture 4" descr="photo.jp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796662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Hot-Chamber Die Casting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3048000" cy="3886200"/>
          </a:xfrm>
        </p:spPr>
        <p:txBody>
          <a:bodyPr/>
          <a:lstStyle/>
          <a:p>
            <a:r>
              <a:rPr lang="en-US"/>
              <a:t>(3) Plunger is withdrawn, die is opened, and casting is ejected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2209800"/>
            <a:ext cx="4038600" cy="3689944"/>
          </a:xfrm>
          <a:prstGeom prst="rect">
            <a:avLst/>
          </a:prstGeom>
        </p:spPr>
      </p:pic>
      <p:pic>
        <p:nvPicPr>
          <p:cNvPr id="5" name="Picture 4" descr="photo.jp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260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/>
              <a:t>Cold‑Chamber Die Casting Machine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8153400" cy="3733800"/>
          </a:xfrm>
        </p:spPr>
        <p:txBody>
          <a:bodyPr/>
          <a:lstStyle/>
          <a:p>
            <a:r>
              <a:rPr lang="en-US" dirty="0"/>
              <a:t>Molten metal is poured into unheated chamber from external melting container, and a piston injects metal under high pressure into die cavity  </a:t>
            </a:r>
          </a:p>
          <a:p>
            <a:pPr lvl="1"/>
            <a:r>
              <a:rPr lang="en-US" dirty="0"/>
              <a:t>High production but not usually as fast as hot‑chamber machines because of pouring step  </a:t>
            </a:r>
          </a:p>
          <a:p>
            <a:pPr lvl="1"/>
            <a:r>
              <a:rPr lang="en-US" dirty="0"/>
              <a:t>Casting metals: aluminum, brass, and magnesium alloys  </a:t>
            </a:r>
          </a:p>
          <a:p>
            <a:pPr lvl="1"/>
            <a:r>
              <a:rPr lang="en-US" dirty="0"/>
              <a:t>Advantages of hot‑chamber process favor its use on low melting‑point alloys (zinc, tin, lead)  </a:t>
            </a: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616853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133600" y="609600"/>
            <a:ext cx="6324600" cy="1447800"/>
          </a:xfrm>
        </p:spPr>
        <p:txBody>
          <a:bodyPr/>
          <a:lstStyle/>
          <a:p>
            <a:r>
              <a:rPr lang="en-US"/>
              <a:t>Cold‑Chamber Die Casting Cycle</a:t>
            </a:r>
          </a:p>
        </p:txBody>
      </p:sp>
      <p:sp>
        <p:nvSpPr>
          <p:cNvPr id="3420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8153400" cy="4038600"/>
          </a:xfrm>
        </p:spPr>
        <p:txBody>
          <a:bodyPr/>
          <a:lstStyle/>
          <a:p>
            <a:r>
              <a:rPr lang="en-US"/>
              <a:t>(1) With die closed and ram withdrawn, molten metal is poured into the chamber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509" y="3200400"/>
            <a:ext cx="5181421" cy="2971800"/>
          </a:xfrm>
          <a:prstGeom prst="rect">
            <a:avLst/>
          </a:prstGeom>
        </p:spPr>
      </p:pic>
      <p:pic>
        <p:nvPicPr>
          <p:cNvPr id="5" name="Picture 4" descr="photo.jp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317430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609600"/>
            <a:ext cx="6324600" cy="1447800"/>
          </a:xfrm>
        </p:spPr>
        <p:txBody>
          <a:bodyPr/>
          <a:lstStyle/>
          <a:p>
            <a:r>
              <a:rPr lang="en-US"/>
              <a:t>Cold‑Chamber Die Casting Cycle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(2) Ram forces metal to flow into die, maintaining pressure during cooling and solidification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599" y="3124200"/>
            <a:ext cx="5388428" cy="2514600"/>
          </a:xfrm>
          <a:prstGeom prst="rect">
            <a:avLst/>
          </a:prstGeom>
        </p:spPr>
      </p:pic>
      <p:pic>
        <p:nvPicPr>
          <p:cNvPr id="5" name="Picture 4" descr="photo.jp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041170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fgBook-4e">
  <a:themeElements>
    <a:clrScheme name="MfgBook-4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fgBook-4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fgBook-4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gBook-4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gBook-4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gBook-4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gBook-4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gBook-4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gBook-4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Data\Microsoft\Templates\MfgBook-4e.pot</Template>
  <TotalTime>412</TotalTime>
  <Words>474</Words>
  <Application>Microsoft Office PowerPoint</Application>
  <PresentationFormat>On-screen Show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MfgBook-4e</vt:lpstr>
      <vt:lpstr>Lecture Eight Die Casting</vt:lpstr>
      <vt:lpstr>Die Casting Machines</vt:lpstr>
      <vt:lpstr>Hot-Chamber Die Casting</vt:lpstr>
      <vt:lpstr>Hot-Chamber Die Casting</vt:lpstr>
      <vt:lpstr>Hot-Chamber Die Casting</vt:lpstr>
      <vt:lpstr>Hot-Chamber Die Casting</vt:lpstr>
      <vt:lpstr>Cold‑Chamber Die Casting Machine</vt:lpstr>
      <vt:lpstr>Cold‑Chamber Die Casting Cycle</vt:lpstr>
      <vt:lpstr>Cold‑Chamber Die Casting Cycle</vt:lpstr>
      <vt:lpstr>Cold‑Chamber Die Casting Cycle</vt:lpstr>
      <vt:lpstr>Molds for Die Casting</vt:lpstr>
      <vt:lpstr>PowerPoint Presentation</vt:lpstr>
      <vt:lpstr>Die Casting: Advantages and Limitations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METAL CASTING</dc:title>
  <dc:creator>Mikell P. Groover</dc:creator>
  <cp:lastModifiedBy>Dr-jabar</cp:lastModifiedBy>
  <cp:revision>51</cp:revision>
  <dcterms:created xsi:type="dcterms:W3CDTF">2001-08-27T08:57:30Z</dcterms:created>
  <dcterms:modified xsi:type="dcterms:W3CDTF">2018-12-05T18:38:58Z</dcterms:modified>
</cp:coreProperties>
</file>